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handoutMasterIdLst>
    <p:handoutMasterId r:id="rId24"/>
  </p:handoutMasterIdLst>
  <p:sldIdLst>
    <p:sldId id="258" r:id="rId3"/>
    <p:sldId id="260" r:id="rId4"/>
    <p:sldId id="283" r:id="rId5"/>
    <p:sldId id="266" r:id="rId6"/>
    <p:sldId id="267" r:id="rId7"/>
    <p:sldId id="268" r:id="rId8"/>
    <p:sldId id="269" r:id="rId9"/>
    <p:sldId id="270" r:id="rId10"/>
    <p:sldId id="271" r:id="rId11"/>
    <p:sldId id="272" r:id="rId12"/>
    <p:sldId id="282" r:id="rId13"/>
    <p:sldId id="273" r:id="rId14"/>
    <p:sldId id="274" r:id="rId15"/>
    <p:sldId id="275" r:id="rId16"/>
    <p:sldId id="276" r:id="rId17"/>
    <p:sldId id="277" r:id="rId18"/>
    <p:sldId id="278" r:id="rId19"/>
    <p:sldId id="279" r:id="rId20"/>
    <p:sldId id="280"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106" d="100"/>
          <a:sy n="106" d="100"/>
        </p:scale>
        <p:origin x="132" y="24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pPr/>
              <a:t>1/16/2017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p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pPr/>
              <a:t>1/16/2017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p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10"/>
          <p:cNvSpPr>
            <a:spLocks noGrp="1"/>
          </p:cNvSpPr>
          <p:nvPr>
            <p:ph type="dt" sz="half" idx="10"/>
          </p:nvPr>
        </p:nvSpPr>
        <p:spPr/>
        <p:txBody>
          <a:bodyPr/>
          <a:lstStyle/>
          <a:p>
            <a:fld id="{2CCFE9AC-F15C-4FA0-A6F1-298829FA691D}" type="datetimeFigureOut">
              <a:rPr lang="en-US"/>
              <a:pPr/>
              <a:t>1/16/2017</a:t>
            </a:fld>
            <a:endParaRPr/>
          </a:p>
        </p:txBody>
      </p:sp>
      <p:sp>
        <p:nvSpPr>
          <p:cNvPr id="12" name="Footer Placeholder 11"/>
          <p:cNvSpPr>
            <a:spLocks noGrp="1"/>
          </p:cNvSpPr>
          <p:nvPr>
            <p:ph type="ftr" sz="quarter" idx="11"/>
          </p:nvPr>
        </p:nvSpPr>
        <p:spPr/>
        <p:txBody>
          <a:bodyPr/>
          <a:lstStyle/>
          <a:p>
            <a:endParaRPr/>
          </a:p>
        </p:txBody>
      </p:sp>
      <p:sp>
        <p:nvSpPr>
          <p:cNvPr id="13" name="Slide Number Placeholder 12"/>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pPr/>
              <a:t>1/16/2017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pPr/>
              <a:t>1/16/2017</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p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pPr/>
              <a:t>1/16/2017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CFE9AC-F15C-4FA0-A6F1-298829FA691D}" type="datetimeFigureOut">
              <a:rPr lang="en-US"/>
              <a:pPr/>
              <a:t>1/16/2017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pPr/>
              <a:t>1/16/2017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pPr/>
              <a:t>1/16/2017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pPr/>
              <a:t>1/16/2017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pPr/>
              <a:t>1/16/2017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Content Placeholder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pPr/>
              <a:t>1/16/2017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Picture Placeholder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pPr/>
              <a:t>1/16/2017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E9AC-F15C-4FA0-A6F1-298829FA691D}" type="datetimeFigureOut">
              <a:rPr lang="en-US"/>
              <a:pPr/>
              <a:t>1/16/2017</a:t>
            </a:fld>
            <a:endParaRPr/>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pPr/>
              <a:t>‹#›</a:t>
            </a:fld>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Parts of an Essay</a:t>
            </a:r>
            <a:endParaRPr lang="en-US" dirty="0"/>
          </a:p>
        </p:txBody>
      </p:sp>
      <p:sp>
        <p:nvSpPr>
          <p:cNvPr id="3" name="Subtitle 2"/>
          <p:cNvSpPr>
            <a:spLocks noGrp="1"/>
          </p:cNvSpPr>
          <p:nvPr>
            <p:ph type="subTitle" idx="1"/>
          </p:nvPr>
        </p:nvSpPr>
        <p:spPr/>
        <p:txBody>
          <a:bodyPr/>
          <a:lstStyle/>
          <a:p>
            <a:r>
              <a:rPr lang="en-US" dirty="0" smtClean="0"/>
              <a:t>ELA</a:t>
            </a:r>
          </a:p>
          <a:p>
            <a:r>
              <a:rPr lang="en-US" dirty="0" smtClean="0"/>
              <a:t>Mr. DiDonato</a:t>
            </a:r>
            <a:endParaRPr lang="en-US" dirty="0"/>
          </a:p>
        </p:txBody>
      </p:sp>
      <p:pic>
        <p:nvPicPr>
          <p:cNvPr id="5122" name="Picture 2" descr="http://behance.vo.llnwd.net/profiles9/291772/projects/1155169/1ca6d06ab7b7eab5575fe90b93c880e1.jpg"/>
          <p:cNvPicPr>
            <a:picLocks noChangeAspect="1" noChangeArrowheads="1"/>
          </p:cNvPicPr>
          <p:nvPr/>
        </p:nvPicPr>
        <p:blipFill>
          <a:blip r:embed="rId2" cstate="print"/>
          <a:srcRect/>
          <a:stretch>
            <a:fillRect/>
          </a:stretch>
        </p:blipFill>
        <p:spPr bwMode="auto">
          <a:xfrm>
            <a:off x="8831178" y="2002943"/>
            <a:ext cx="3360821" cy="2328449"/>
          </a:xfrm>
          <a:prstGeom prst="rect">
            <a:avLst/>
          </a:prstGeom>
          <a:noFill/>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6000" dirty="0" smtClean="0"/>
              <a:t>Example</a:t>
            </a:r>
            <a:endParaRPr lang="en-CA" sz="6000" dirty="0"/>
          </a:p>
        </p:txBody>
      </p:sp>
      <p:sp>
        <p:nvSpPr>
          <p:cNvPr id="5" name="Rectangle 4"/>
          <p:cNvSpPr/>
          <p:nvPr/>
        </p:nvSpPr>
        <p:spPr>
          <a:xfrm>
            <a:off x="1335505" y="2076728"/>
            <a:ext cx="9757611" cy="4278094"/>
          </a:xfrm>
          <a:prstGeom prst="rect">
            <a:avLst/>
          </a:prstGeom>
        </p:spPr>
        <p:txBody>
          <a:bodyPr wrap="square">
            <a:spAutoFit/>
          </a:bodyPr>
          <a:lstStyle/>
          <a:p>
            <a:r>
              <a:rPr lang="en-CA" sz="3200" dirty="0" smtClean="0"/>
              <a:t>An essay proving the claim of Scout’s development in </a:t>
            </a:r>
            <a:r>
              <a:rPr lang="en-CA" sz="3200" i="1" dirty="0" smtClean="0"/>
              <a:t>To Kill a Mockingbird, </a:t>
            </a:r>
            <a:r>
              <a:rPr lang="en-CA" sz="3200" dirty="0" smtClean="0"/>
              <a:t>as mentioned earlier, might follow the thesis with a forecast something like:</a:t>
            </a:r>
          </a:p>
          <a:p>
            <a:endParaRPr lang="en-CA" sz="3200" dirty="0" smtClean="0"/>
          </a:p>
          <a:p>
            <a:r>
              <a:rPr lang="en-CA" sz="3600" dirty="0" smtClean="0"/>
              <a:t>Scout’s </a:t>
            </a:r>
            <a:r>
              <a:rPr lang="en-CA" sz="3600" i="1" dirty="0" smtClean="0">
                <a:solidFill>
                  <a:srgbClr val="FF0000"/>
                </a:solidFill>
              </a:rPr>
              <a:t>encounters with Tom Robinson, experiences with Boo Radley, </a:t>
            </a:r>
            <a:r>
              <a:rPr lang="en-CA" sz="3600" dirty="0" smtClean="0"/>
              <a:t>and her </a:t>
            </a:r>
            <a:r>
              <a:rPr lang="en-CA" sz="3600" i="1" dirty="0" smtClean="0">
                <a:solidFill>
                  <a:srgbClr val="FF0000"/>
                </a:solidFill>
              </a:rPr>
              <a:t>ongoing conversations with her father </a:t>
            </a:r>
            <a:r>
              <a:rPr lang="en-CA" sz="3600" dirty="0" smtClean="0"/>
              <a:t>allow her to exchange curiosity for conviction.</a:t>
            </a:r>
            <a:endParaRPr lang="en-CA"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smtClean="0"/>
              <a:t>Opening Paragraph Exemplar</a:t>
            </a:r>
            <a:endParaRPr lang="en-CA" sz="6000" dirty="0"/>
          </a:p>
        </p:txBody>
      </p:sp>
      <p:sp>
        <p:nvSpPr>
          <p:cNvPr id="1025" name="Rectangle 1"/>
          <p:cNvSpPr>
            <a:spLocks noChangeArrowheads="1"/>
          </p:cNvSpPr>
          <p:nvPr/>
        </p:nvSpPr>
        <p:spPr bwMode="auto">
          <a:xfrm>
            <a:off x="1804737" y="1995444"/>
            <a:ext cx="913196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The atmosphere of racism and hatred of many southern states in the 1930s, provides the framework for Harper Lee’s classic novel </a:t>
            </a:r>
            <a:r>
              <a:rPr kumimoji="0" lang="en-CA" sz="2400" b="1" i="1"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To Kill a Mockingbird</a:t>
            </a:r>
            <a:r>
              <a:rPr kumimoji="0" lang="en-CA" sz="2400" b="0"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a:t>
            </a:r>
            <a:r>
              <a:rPr kumimoji="0" lang="en-CA"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CA" sz="2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As the narrator, and protagonist, Scout develops from a naive girl dependent upon the ideas of others to shape her view of the world, to an independent thinking individual with convictions of her own.</a:t>
            </a:r>
            <a:r>
              <a:rPr kumimoji="0" lang="en-CA"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CA" sz="24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When Scout learns of the injustice encountered by Tom Robinson</a:t>
            </a:r>
            <a:r>
              <a:rPr kumimoji="0" lang="en-CA" sz="24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 </a:t>
            </a:r>
            <a:r>
              <a:rPr kumimoji="0" lang="en-CA" sz="24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she begins her journey towards maturity. Later, after multiple interactions with the misunderstood Boo Radley, Scout learns some important lessons about understanding and acceptance. Moreover, her ongoing conversations with her father allow her to exchange the curiosity of an innocent child, for the convictions of a maturing young woman. </a:t>
            </a:r>
            <a:endParaRPr kumimoji="0" lang="en-C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Oval 3"/>
          <p:cNvSpPr/>
          <p:nvPr/>
        </p:nvSpPr>
        <p:spPr>
          <a:xfrm>
            <a:off x="385012" y="2201779"/>
            <a:ext cx="1239252" cy="89033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577521" y="2189739"/>
            <a:ext cx="1143000" cy="923330"/>
          </a:xfrm>
          <a:prstGeom prst="rect">
            <a:avLst/>
          </a:prstGeom>
          <a:noFill/>
        </p:spPr>
        <p:txBody>
          <a:bodyPr wrap="square" rtlCol="0">
            <a:spAutoFit/>
          </a:bodyPr>
          <a:lstStyle/>
          <a:p>
            <a:r>
              <a:rPr lang="en-CA" b="1" dirty="0" smtClean="0">
                <a:solidFill>
                  <a:schemeClr val="bg2"/>
                </a:solidFill>
              </a:rPr>
              <a:t>Intro</a:t>
            </a:r>
          </a:p>
          <a:p>
            <a:r>
              <a:rPr lang="en-CA" b="1" dirty="0" smtClean="0">
                <a:solidFill>
                  <a:schemeClr val="bg2"/>
                </a:solidFill>
              </a:rPr>
              <a:t>Theme Hook</a:t>
            </a:r>
            <a:endParaRPr lang="en-CA" b="1" dirty="0">
              <a:solidFill>
                <a:schemeClr val="bg2"/>
              </a:solidFill>
            </a:endParaRPr>
          </a:p>
        </p:txBody>
      </p:sp>
      <p:sp>
        <p:nvSpPr>
          <p:cNvPr id="6" name="Oval 5"/>
          <p:cNvSpPr/>
          <p:nvPr/>
        </p:nvSpPr>
        <p:spPr>
          <a:xfrm>
            <a:off x="409074" y="3316705"/>
            <a:ext cx="1211175" cy="91841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645695" y="3593431"/>
            <a:ext cx="878306" cy="369332"/>
          </a:xfrm>
          <a:prstGeom prst="rect">
            <a:avLst/>
          </a:prstGeom>
          <a:noFill/>
        </p:spPr>
        <p:txBody>
          <a:bodyPr wrap="square" rtlCol="0">
            <a:spAutoFit/>
          </a:bodyPr>
          <a:lstStyle/>
          <a:p>
            <a:r>
              <a:rPr lang="en-CA" b="1" dirty="0" smtClean="0">
                <a:solidFill>
                  <a:schemeClr val="bg2"/>
                </a:solidFill>
              </a:rPr>
              <a:t>Thesis</a:t>
            </a:r>
            <a:endParaRPr lang="en-CA" b="1" dirty="0">
              <a:solidFill>
                <a:schemeClr val="bg2"/>
              </a:solidFill>
            </a:endParaRPr>
          </a:p>
        </p:txBody>
      </p:sp>
      <p:sp>
        <p:nvSpPr>
          <p:cNvPr id="8" name="Oval 7"/>
          <p:cNvSpPr/>
          <p:nvPr/>
        </p:nvSpPr>
        <p:spPr>
          <a:xfrm>
            <a:off x="360947" y="4624136"/>
            <a:ext cx="1279353" cy="8742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521364" y="4864768"/>
            <a:ext cx="1030705" cy="369332"/>
          </a:xfrm>
          <a:prstGeom prst="rect">
            <a:avLst/>
          </a:prstGeom>
          <a:noFill/>
        </p:spPr>
        <p:txBody>
          <a:bodyPr wrap="square" rtlCol="0">
            <a:spAutoFit/>
          </a:bodyPr>
          <a:lstStyle/>
          <a:p>
            <a:r>
              <a:rPr lang="en-CA" b="1" dirty="0" smtClean="0">
                <a:solidFill>
                  <a:schemeClr val="bg2"/>
                </a:solidFill>
              </a:rPr>
              <a:t>Forecast</a:t>
            </a:r>
            <a:endParaRPr lang="en-CA" b="1"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smtClean="0"/>
              <a:t>2 – Essay Body</a:t>
            </a:r>
            <a:endParaRPr lang="en-CA" sz="6000" dirty="0"/>
          </a:p>
        </p:txBody>
      </p:sp>
      <p:sp>
        <p:nvSpPr>
          <p:cNvPr id="3" name="Rectangle 2"/>
          <p:cNvSpPr/>
          <p:nvPr/>
        </p:nvSpPr>
        <p:spPr>
          <a:xfrm>
            <a:off x="1768633" y="2148365"/>
            <a:ext cx="8554453" cy="3970318"/>
          </a:xfrm>
          <a:prstGeom prst="rect">
            <a:avLst/>
          </a:prstGeom>
        </p:spPr>
        <p:txBody>
          <a:bodyPr wrap="square">
            <a:spAutoFit/>
          </a:bodyPr>
          <a:lstStyle/>
          <a:p>
            <a:r>
              <a:rPr lang="en-CA" sz="2800" dirty="0" smtClean="0"/>
              <a:t>The paragraphs in the body of an essay </a:t>
            </a:r>
            <a:r>
              <a:rPr lang="en-CA" sz="2800" dirty="0" smtClean="0">
                <a:solidFill>
                  <a:srgbClr val="FF0000"/>
                </a:solidFill>
              </a:rPr>
              <a:t>develop a convincing case </a:t>
            </a:r>
            <a:r>
              <a:rPr lang="en-CA" sz="2800" dirty="0" smtClean="0"/>
              <a:t>to prove the claim advanced in the thesis. The body of an essay explores the ideas </a:t>
            </a:r>
            <a:r>
              <a:rPr lang="en-CA" sz="2800" dirty="0" smtClean="0">
                <a:solidFill>
                  <a:srgbClr val="FF0000"/>
                </a:solidFill>
              </a:rPr>
              <a:t>relevant to the thesis</a:t>
            </a:r>
            <a:r>
              <a:rPr lang="en-CA" sz="2800" dirty="0" smtClean="0"/>
              <a:t>; evidence is presented in a </a:t>
            </a:r>
            <a:r>
              <a:rPr lang="en-CA" sz="2800" dirty="0" smtClean="0">
                <a:solidFill>
                  <a:srgbClr val="FF0000"/>
                </a:solidFill>
              </a:rPr>
              <a:t>logical</a:t>
            </a:r>
            <a:r>
              <a:rPr lang="en-CA" sz="2800" dirty="0" smtClean="0"/>
              <a:t> fashion and is interpreted in ways that clearly </a:t>
            </a:r>
            <a:r>
              <a:rPr lang="en-CA" sz="2800" dirty="0" smtClean="0">
                <a:solidFill>
                  <a:srgbClr val="FF0000"/>
                </a:solidFill>
              </a:rPr>
              <a:t>support</a:t>
            </a:r>
            <a:r>
              <a:rPr lang="en-CA" sz="2800" dirty="0" smtClean="0"/>
              <a:t> the thesis. In addition, the body of an essay must </a:t>
            </a:r>
            <a:r>
              <a:rPr lang="en-CA" sz="2800" dirty="0" smtClean="0">
                <a:solidFill>
                  <a:srgbClr val="FF0000"/>
                </a:solidFill>
              </a:rPr>
              <a:t>continuously remind readers of the thesis</a:t>
            </a:r>
            <a:r>
              <a:rPr lang="en-CA" sz="2800" dirty="0" smtClean="0"/>
              <a:t> and solidify/intensify the insight/philosophical premise set forth without simply repeating it. </a:t>
            </a:r>
            <a:endParaRPr lang="en-CA"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smtClean="0"/>
              <a:t>Topic Sentence</a:t>
            </a:r>
            <a:endParaRPr lang="en-CA" sz="6000" dirty="0"/>
          </a:p>
        </p:txBody>
      </p:sp>
      <p:sp>
        <p:nvSpPr>
          <p:cNvPr id="5" name="Rectangle 4"/>
          <p:cNvSpPr/>
          <p:nvPr/>
        </p:nvSpPr>
        <p:spPr>
          <a:xfrm>
            <a:off x="1287379" y="2022166"/>
            <a:ext cx="9360568" cy="4524315"/>
          </a:xfrm>
          <a:prstGeom prst="rect">
            <a:avLst/>
          </a:prstGeom>
        </p:spPr>
        <p:txBody>
          <a:bodyPr wrap="square">
            <a:spAutoFit/>
          </a:bodyPr>
          <a:lstStyle/>
          <a:p>
            <a:r>
              <a:rPr lang="en-CA" sz="3200" dirty="0" smtClean="0"/>
              <a:t>The </a:t>
            </a:r>
            <a:r>
              <a:rPr lang="en-CA" sz="3200" dirty="0" smtClean="0">
                <a:solidFill>
                  <a:srgbClr val="FF0000"/>
                </a:solidFill>
              </a:rPr>
              <a:t>topic sentence </a:t>
            </a:r>
            <a:r>
              <a:rPr lang="en-CA" sz="3200" dirty="0" smtClean="0"/>
              <a:t>of each paragraph of the body of an essay </a:t>
            </a:r>
            <a:r>
              <a:rPr lang="en-CA" sz="3200" dirty="0" smtClean="0">
                <a:solidFill>
                  <a:srgbClr val="FF0000"/>
                </a:solidFill>
              </a:rPr>
              <a:t>introduces</a:t>
            </a:r>
            <a:r>
              <a:rPr lang="en-CA" sz="3200" dirty="0" smtClean="0"/>
              <a:t> some element of the thesis that will become the </a:t>
            </a:r>
            <a:r>
              <a:rPr lang="en-CA" sz="3200" dirty="0" smtClean="0">
                <a:solidFill>
                  <a:srgbClr val="FF0000"/>
                </a:solidFill>
              </a:rPr>
              <a:t>subject of the paragraph</a:t>
            </a:r>
            <a:r>
              <a:rPr lang="en-CA" sz="3200" dirty="0" smtClean="0"/>
              <a:t>. Topic sentences can draw on the </a:t>
            </a:r>
            <a:r>
              <a:rPr lang="en-CA" sz="3200" dirty="0" smtClean="0">
                <a:solidFill>
                  <a:srgbClr val="FF0000"/>
                </a:solidFill>
              </a:rPr>
              <a:t>thesis and/or the forecast ideas </a:t>
            </a:r>
            <a:r>
              <a:rPr lang="en-CA" sz="3200" dirty="0" smtClean="0"/>
              <a:t>and wording to keep the central argument of the paper actively in play for readers. Rather than simply repeating the thesis or forecast, </a:t>
            </a:r>
            <a:r>
              <a:rPr lang="en-CA" sz="3200" dirty="0" smtClean="0">
                <a:solidFill>
                  <a:srgbClr val="FF0000"/>
                </a:solidFill>
              </a:rPr>
              <a:t>strong</a:t>
            </a:r>
            <a:r>
              <a:rPr lang="en-CA" sz="3200" dirty="0" smtClean="0"/>
              <a:t> topic sentences develop an aspect of the thesis or forecast that will be </a:t>
            </a:r>
            <a:r>
              <a:rPr lang="en-CA" sz="3200" dirty="0" smtClean="0">
                <a:solidFill>
                  <a:srgbClr val="FF0000"/>
                </a:solidFill>
              </a:rPr>
              <a:t>further expanded </a:t>
            </a:r>
            <a:r>
              <a:rPr lang="en-CA" sz="3200" dirty="0" smtClean="0"/>
              <a:t>in the paragraph.</a:t>
            </a:r>
            <a:endParaRPr lang="en-CA"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smtClean="0"/>
              <a:t>Example</a:t>
            </a:r>
            <a:endParaRPr lang="en-CA" sz="6000" dirty="0"/>
          </a:p>
        </p:txBody>
      </p:sp>
      <p:sp>
        <p:nvSpPr>
          <p:cNvPr id="3" name="Rectangle 2"/>
          <p:cNvSpPr/>
          <p:nvPr/>
        </p:nvSpPr>
        <p:spPr>
          <a:xfrm>
            <a:off x="1275349" y="1943827"/>
            <a:ext cx="9180095" cy="4832092"/>
          </a:xfrm>
          <a:prstGeom prst="rect">
            <a:avLst/>
          </a:prstGeom>
        </p:spPr>
        <p:txBody>
          <a:bodyPr wrap="square">
            <a:spAutoFit/>
          </a:bodyPr>
          <a:lstStyle/>
          <a:p>
            <a:r>
              <a:rPr lang="en-CA" sz="2800" dirty="0" smtClean="0"/>
              <a:t>A topic sentence that might follow the </a:t>
            </a:r>
            <a:r>
              <a:rPr lang="en-CA" sz="2800" i="1" dirty="0" smtClean="0"/>
              <a:t>To Kill a Mockingbird </a:t>
            </a:r>
            <a:r>
              <a:rPr lang="en-CA" sz="2800" dirty="0" smtClean="0"/>
              <a:t>thesis and forecast mentioned earlier might be:</a:t>
            </a:r>
          </a:p>
          <a:p>
            <a:endParaRPr lang="en-CA" sz="2800" dirty="0" smtClean="0"/>
          </a:p>
          <a:p>
            <a:r>
              <a:rPr lang="en-CA" sz="2800" dirty="0" smtClean="0">
                <a:solidFill>
                  <a:srgbClr val="0070C0"/>
                </a:solidFill>
              </a:rPr>
              <a:t>Because she is a child, it is not surprising that Scout is naive about the world and depends upon the ideas of others to shape her views about people and events.</a:t>
            </a:r>
          </a:p>
          <a:p>
            <a:endParaRPr lang="en-CA" sz="2800" dirty="0" smtClean="0"/>
          </a:p>
          <a:p>
            <a:r>
              <a:rPr lang="en-CA" sz="2800" dirty="0" smtClean="0"/>
              <a:t>This topic sentence addresses the first portion of the thesis—Scout’s naiveté and dependence on the ideas of others—and sets up a paragraph of foundation, one intended to establish</a:t>
            </a:r>
          </a:p>
          <a:p>
            <a:r>
              <a:rPr lang="en-CA" sz="2800" dirty="0" smtClean="0"/>
              <a:t>Scout’s character before she begins to change</a:t>
            </a:r>
            <a:endParaRPr lang="en-CA"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4210" y="1348679"/>
            <a:ext cx="9007643" cy="3046988"/>
          </a:xfrm>
          <a:prstGeom prst="rect">
            <a:avLst/>
          </a:prstGeom>
        </p:spPr>
        <p:txBody>
          <a:bodyPr wrap="square">
            <a:spAutoFit/>
          </a:bodyPr>
          <a:lstStyle/>
          <a:p>
            <a:r>
              <a:rPr lang="en-CA" sz="3200" dirty="0" smtClean="0">
                <a:solidFill>
                  <a:srgbClr val="FF0000"/>
                </a:solidFill>
              </a:rPr>
              <a:t>Other topic sentences </a:t>
            </a:r>
            <a:r>
              <a:rPr lang="en-CA" sz="3200" dirty="0" smtClean="0"/>
              <a:t>for this particular paper might introduce the change prompted by her encounters with </a:t>
            </a:r>
            <a:r>
              <a:rPr lang="en-CA" sz="3200" dirty="0" smtClean="0">
                <a:solidFill>
                  <a:srgbClr val="0070C0"/>
                </a:solidFill>
              </a:rPr>
              <a:t>Tom Robinson</a:t>
            </a:r>
            <a:r>
              <a:rPr lang="en-CA" sz="3200" dirty="0" smtClean="0"/>
              <a:t>, the growth in Scout that results from her encounters with </a:t>
            </a:r>
            <a:r>
              <a:rPr lang="en-CA" sz="3200" dirty="0" smtClean="0">
                <a:solidFill>
                  <a:srgbClr val="0070C0"/>
                </a:solidFill>
              </a:rPr>
              <a:t>Boo Radley</a:t>
            </a:r>
            <a:r>
              <a:rPr lang="en-CA" sz="3200" dirty="0" smtClean="0"/>
              <a:t>, and her growth as apparent through her </a:t>
            </a:r>
            <a:r>
              <a:rPr lang="en-CA" sz="3200" dirty="0" smtClean="0">
                <a:solidFill>
                  <a:srgbClr val="0070C0"/>
                </a:solidFill>
              </a:rPr>
              <a:t>conversations with her father.</a:t>
            </a:r>
            <a:endParaRPr lang="en-CA" sz="32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smtClean="0"/>
              <a:t>Analysis/Commentary</a:t>
            </a:r>
            <a:endParaRPr lang="en-CA" sz="6000" dirty="0"/>
          </a:p>
        </p:txBody>
      </p:sp>
      <p:sp>
        <p:nvSpPr>
          <p:cNvPr id="3" name="Content Placeholder 2"/>
          <p:cNvSpPr>
            <a:spLocks noGrp="1"/>
          </p:cNvSpPr>
          <p:nvPr>
            <p:ph idx="1"/>
          </p:nvPr>
        </p:nvSpPr>
        <p:spPr/>
        <p:txBody>
          <a:bodyPr>
            <a:normAutofit/>
          </a:bodyPr>
          <a:lstStyle/>
          <a:p>
            <a:r>
              <a:rPr lang="en-CA" sz="2400" dirty="0" smtClean="0"/>
              <a:t>The </a:t>
            </a:r>
            <a:r>
              <a:rPr lang="en-CA" sz="2400" u="sng" dirty="0" smtClean="0">
                <a:solidFill>
                  <a:srgbClr val="FF0000"/>
                </a:solidFill>
              </a:rPr>
              <a:t>analysis or commentary</a:t>
            </a:r>
            <a:r>
              <a:rPr lang="en-CA" sz="2400" dirty="0" smtClean="0"/>
              <a:t> that follows the evidence extends the idea and gives readers the time to absorb the idea, it also helps to prove the evidence more completely:</a:t>
            </a:r>
          </a:p>
          <a:p>
            <a:pPr>
              <a:buNone/>
            </a:pPr>
            <a:r>
              <a:rPr lang="en-CA" sz="2400" dirty="0" smtClean="0"/>
              <a:t>    </a:t>
            </a:r>
            <a:r>
              <a:rPr lang="en-CA" sz="2400" dirty="0" smtClean="0">
                <a:solidFill>
                  <a:srgbClr val="0070C0"/>
                </a:solidFill>
              </a:rPr>
              <a:t>Because she is a child, it is not surprising that Scout is naive about the world and depends upon the ideas of others to shape her views about people and events. </a:t>
            </a:r>
            <a:r>
              <a:rPr lang="en-CA" sz="2400" u="sng" dirty="0" smtClean="0">
                <a:solidFill>
                  <a:srgbClr val="FF0000"/>
                </a:solidFill>
              </a:rPr>
              <a:t>Children are often sheltered from the world by their parents and tend to see events through their parents’ eyes. Scout’s early knowledge of people in the small town of </a:t>
            </a:r>
            <a:r>
              <a:rPr lang="en-CA" sz="2400" u="sng" dirty="0" err="1" smtClean="0">
                <a:solidFill>
                  <a:srgbClr val="FF0000"/>
                </a:solidFill>
              </a:rPr>
              <a:t>Maycomb</a:t>
            </a:r>
            <a:r>
              <a:rPr lang="en-CA" sz="2400" u="sng" dirty="0" smtClean="0">
                <a:solidFill>
                  <a:srgbClr val="FF0000"/>
                </a:solidFill>
              </a:rPr>
              <a:t> comes from her father, Atticus.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smtClean="0"/>
              <a:t>Support/Evidence</a:t>
            </a:r>
            <a:endParaRPr lang="en-CA" sz="6000" dirty="0"/>
          </a:p>
        </p:txBody>
      </p:sp>
      <p:sp>
        <p:nvSpPr>
          <p:cNvPr id="3" name="Content Placeholder 2"/>
          <p:cNvSpPr>
            <a:spLocks noGrp="1"/>
          </p:cNvSpPr>
          <p:nvPr>
            <p:ph idx="1"/>
          </p:nvPr>
        </p:nvSpPr>
        <p:spPr/>
        <p:txBody>
          <a:bodyPr>
            <a:normAutofit lnSpcReduction="10000"/>
          </a:bodyPr>
          <a:lstStyle/>
          <a:p>
            <a:r>
              <a:rPr lang="en-CA" sz="2400" dirty="0" smtClean="0"/>
              <a:t>Like the </a:t>
            </a:r>
            <a:r>
              <a:rPr lang="en-CA" sz="2400" dirty="0" smtClean="0">
                <a:solidFill>
                  <a:srgbClr val="FF0000"/>
                </a:solidFill>
              </a:rPr>
              <a:t>evidence</a:t>
            </a:r>
            <a:r>
              <a:rPr lang="en-CA" sz="2400" dirty="0" smtClean="0"/>
              <a:t> presented in a legal case, the evidence presented in an essay should be </a:t>
            </a:r>
            <a:r>
              <a:rPr lang="en-CA" sz="2400" dirty="0" smtClean="0">
                <a:solidFill>
                  <a:srgbClr val="FF0000"/>
                </a:solidFill>
              </a:rPr>
              <a:t>persuasive</a:t>
            </a:r>
            <a:r>
              <a:rPr lang="en-CA" sz="2400" dirty="0" smtClean="0"/>
              <a:t>; it should persuade readers that the </a:t>
            </a:r>
            <a:r>
              <a:rPr lang="en-CA" sz="2400" dirty="0" smtClean="0">
                <a:solidFill>
                  <a:srgbClr val="FF0000"/>
                </a:solidFill>
              </a:rPr>
              <a:t>writer’s point of view </a:t>
            </a:r>
            <a:r>
              <a:rPr lang="en-CA" sz="2400" dirty="0" smtClean="0"/>
              <a:t>is worth considering. Every bit of evidence in an essay should point toward the </a:t>
            </a:r>
            <a:r>
              <a:rPr lang="en-CA" sz="2400" dirty="0" smtClean="0">
                <a:solidFill>
                  <a:srgbClr val="FF0000"/>
                </a:solidFill>
              </a:rPr>
              <a:t>validity of the thesis</a:t>
            </a:r>
            <a:r>
              <a:rPr lang="en-CA" sz="2400" dirty="0" smtClean="0"/>
              <a:t>:</a:t>
            </a:r>
          </a:p>
          <a:p>
            <a:pPr lvl="1">
              <a:buFont typeface="Wingdings" pitchFamily="2" charset="2"/>
              <a:buChar char="ü"/>
            </a:pPr>
            <a:r>
              <a:rPr lang="en-CA" sz="2400" dirty="0" smtClean="0">
                <a:solidFill>
                  <a:srgbClr val="0070C0"/>
                </a:solidFill>
              </a:rPr>
              <a:t>Quotes </a:t>
            </a:r>
          </a:p>
          <a:p>
            <a:pPr lvl="1">
              <a:buFont typeface="Wingdings" pitchFamily="2" charset="2"/>
              <a:buChar char="ü"/>
            </a:pPr>
            <a:r>
              <a:rPr lang="en-CA" sz="2400" dirty="0" smtClean="0">
                <a:solidFill>
                  <a:srgbClr val="0070C0"/>
                </a:solidFill>
              </a:rPr>
              <a:t>Details from the book: </a:t>
            </a:r>
            <a:r>
              <a:rPr lang="en-CA" sz="2400" i="1" dirty="0" smtClean="0">
                <a:solidFill>
                  <a:srgbClr val="0070C0"/>
                </a:solidFill>
              </a:rPr>
              <a:t>plot, characterization, figurative language, setting and style</a:t>
            </a:r>
          </a:p>
          <a:p>
            <a:pPr lvl="1">
              <a:buFont typeface="Wingdings" pitchFamily="2" charset="2"/>
              <a:buChar char="ü"/>
            </a:pPr>
            <a:r>
              <a:rPr lang="en-CA" sz="2400" dirty="0" smtClean="0">
                <a:solidFill>
                  <a:srgbClr val="0070C0"/>
                </a:solidFill>
              </a:rPr>
              <a:t>References to familiar aspects of cultural norms or politics or beliefs</a:t>
            </a:r>
          </a:p>
          <a:p>
            <a:r>
              <a:rPr lang="en-CA" sz="2400" dirty="0" smtClean="0">
                <a:solidFill>
                  <a:srgbClr val="00B050"/>
                </a:solidFill>
              </a:rPr>
              <a:t>Facts, ideas from critical sources and first hand observations will play a role in some of your future essays!</a:t>
            </a:r>
            <a:endParaRPr lang="en-CA" sz="2400" dirty="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smtClean="0"/>
              <a:t>Conclusion</a:t>
            </a:r>
            <a:endParaRPr lang="en-CA" sz="6000" dirty="0"/>
          </a:p>
        </p:txBody>
      </p:sp>
      <p:sp>
        <p:nvSpPr>
          <p:cNvPr id="3" name="Content Placeholder 2"/>
          <p:cNvSpPr>
            <a:spLocks noGrp="1"/>
          </p:cNvSpPr>
          <p:nvPr>
            <p:ph idx="1"/>
          </p:nvPr>
        </p:nvSpPr>
        <p:spPr/>
        <p:txBody>
          <a:bodyPr>
            <a:noAutofit/>
          </a:bodyPr>
          <a:lstStyle/>
          <a:p>
            <a:r>
              <a:rPr lang="en-CA" sz="2800" dirty="0" smtClean="0"/>
              <a:t>The </a:t>
            </a:r>
            <a:r>
              <a:rPr lang="en-CA" sz="2800" dirty="0" smtClean="0">
                <a:solidFill>
                  <a:srgbClr val="FF0000"/>
                </a:solidFill>
              </a:rPr>
              <a:t>conclusion</a:t>
            </a:r>
            <a:r>
              <a:rPr lang="en-CA" sz="2800" dirty="0" smtClean="0"/>
              <a:t> of an essay should bring the writer and readers back into accord about </a:t>
            </a:r>
            <a:r>
              <a:rPr lang="en-CA" sz="2800" dirty="0" smtClean="0">
                <a:solidFill>
                  <a:srgbClr val="FF0000"/>
                </a:solidFill>
              </a:rPr>
              <a:t>what the essay set out to prove </a:t>
            </a:r>
            <a:r>
              <a:rPr lang="en-CA" sz="2800" dirty="0" smtClean="0"/>
              <a:t>and reemphasize the value of the argument. Whether in one or more paragraphs, readers often anticipate the following elements in a conclusion:</a:t>
            </a:r>
          </a:p>
          <a:p>
            <a:pPr lvl="1">
              <a:buFont typeface="Wingdings" pitchFamily="2" charset="2"/>
              <a:buChar char="ü"/>
            </a:pPr>
            <a:r>
              <a:rPr lang="en-CA" sz="2400" dirty="0" smtClean="0"/>
              <a:t>Summary (more than just a retelling of the thesis statement!)</a:t>
            </a:r>
          </a:p>
          <a:p>
            <a:pPr lvl="1">
              <a:buFont typeface="Wingdings" pitchFamily="2" charset="2"/>
              <a:buChar char="ü"/>
            </a:pPr>
            <a:r>
              <a:rPr lang="en-CA" sz="2400" dirty="0" smtClean="0"/>
              <a:t>Insight (deepens the significance of the thesis statement; avoid clichés)</a:t>
            </a:r>
          </a:p>
          <a:p>
            <a:pPr lvl="1">
              <a:buFont typeface="Wingdings" pitchFamily="2" charset="2"/>
              <a:buChar char="ü"/>
            </a:pPr>
            <a:r>
              <a:rPr lang="en-CA" sz="2400" dirty="0" smtClean="0"/>
              <a:t>Does NOT introduce a new topic or idea!</a:t>
            </a:r>
          </a:p>
          <a:p>
            <a:pPr lvl="1">
              <a:buFont typeface="Wingdings" pitchFamily="2" charset="2"/>
              <a:buChar char="ü"/>
            </a:pPr>
            <a:r>
              <a:rPr lang="en-CA" sz="2400" dirty="0" smtClean="0"/>
              <a:t>Reminds the reader of the value of the essay…</a:t>
            </a:r>
            <a:endParaRPr lang="en-CA"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smtClean="0"/>
              <a:t>Example</a:t>
            </a:r>
            <a:endParaRPr lang="en-CA" sz="6000" dirty="0"/>
          </a:p>
        </p:txBody>
      </p:sp>
      <p:sp>
        <p:nvSpPr>
          <p:cNvPr id="4" name="Rectangle 3"/>
          <p:cNvSpPr/>
          <p:nvPr/>
        </p:nvSpPr>
        <p:spPr>
          <a:xfrm>
            <a:off x="1720515" y="2244891"/>
            <a:ext cx="9059779" cy="3970318"/>
          </a:xfrm>
          <a:prstGeom prst="rect">
            <a:avLst/>
          </a:prstGeom>
        </p:spPr>
        <p:txBody>
          <a:bodyPr wrap="square">
            <a:spAutoFit/>
          </a:bodyPr>
          <a:lstStyle/>
          <a:p>
            <a:r>
              <a:rPr lang="en-CA" sz="2800" dirty="0" smtClean="0">
                <a:solidFill>
                  <a:srgbClr val="0070C0"/>
                </a:solidFill>
              </a:rPr>
              <a:t>	Because she grows from her experiences, Scout develops convictions that establish her as an independent thinking individual. The trial of Tom Robinson, the emergence of Boo Radley, and her close relationship with Atticus all teach her the value of making up her own mind about the character and motivations of the people around her. As Scout herself demonstrates, independent thought is the only counterbalance to the unfortunate tendency of individuals to prejudge others.</a:t>
            </a:r>
            <a:endParaRPr lang="en-CA" sz="28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smtClean="0"/>
              <a:t>Agenda</a:t>
            </a:r>
            <a:endParaRPr lang="en-US" sz="6000" dirty="0"/>
          </a:p>
        </p:txBody>
      </p:sp>
      <p:sp>
        <p:nvSpPr>
          <p:cNvPr id="14" name="Content Placeholder 13"/>
          <p:cNvSpPr>
            <a:spLocks noGrp="1"/>
          </p:cNvSpPr>
          <p:nvPr>
            <p:ph idx="1"/>
          </p:nvPr>
        </p:nvSpPr>
        <p:spPr>
          <a:xfrm>
            <a:off x="1280160" y="2022301"/>
            <a:ext cx="9628632" cy="3986213"/>
          </a:xfrm>
        </p:spPr>
        <p:txBody>
          <a:bodyPr>
            <a:noAutofit/>
          </a:bodyPr>
          <a:lstStyle/>
          <a:p>
            <a:r>
              <a:rPr lang="en-US" sz="2700" dirty="0" smtClean="0">
                <a:solidFill>
                  <a:srgbClr val="0070C0"/>
                </a:solidFill>
              </a:rPr>
              <a:t>Outline &amp; Checklist</a:t>
            </a:r>
          </a:p>
          <a:p>
            <a:r>
              <a:rPr lang="en-US" sz="2700" dirty="0" smtClean="0">
                <a:solidFill>
                  <a:srgbClr val="0070C0"/>
                </a:solidFill>
              </a:rPr>
              <a:t>Introduction</a:t>
            </a:r>
          </a:p>
          <a:p>
            <a:pPr lvl="1">
              <a:buFont typeface="Wingdings" pitchFamily="2" charset="2"/>
              <a:buChar char="ü"/>
            </a:pPr>
            <a:r>
              <a:rPr lang="en-US" sz="2700" dirty="0" smtClean="0"/>
              <a:t>Specifics (Hook, Theme, Thesis &amp; Forecast)</a:t>
            </a:r>
          </a:p>
          <a:p>
            <a:pPr lvl="1">
              <a:buFont typeface="Wingdings" pitchFamily="2" charset="2"/>
              <a:buChar char="ü"/>
            </a:pPr>
            <a:r>
              <a:rPr lang="en-US" sz="2700" dirty="0" smtClean="0"/>
              <a:t>Examples</a:t>
            </a:r>
          </a:p>
          <a:p>
            <a:r>
              <a:rPr lang="en-US" sz="2700" dirty="0" smtClean="0">
                <a:solidFill>
                  <a:srgbClr val="0070C0"/>
                </a:solidFill>
              </a:rPr>
              <a:t>Body</a:t>
            </a:r>
          </a:p>
          <a:p>
            <a:pPr lvl="1">
              <a:buFont typeface="Wingdings" pitchFamily="2" charset="2"/>
              <a:buChar char="ü"/>
            </a:pPr>
            <a:r>
              <a:rPr lang="en-US" sz="2700" dirty="0" smtClean="0"/>
              <a:t>Topic Sentence</a:t>
            </a:r>
          </a:p>
          <a:p>
            <a:pPr lvl="1">
              <a:buFont typeface="Wingdings" pitchFamily="2" charset="2"/>
              <a:buChar char="ü"/>
            </a:pPr>
            <a:r>
              <a:rPr lang="en-US" sz="2700" dirty="0" smtClean="0"/>
              <a:t>Support/Evidence</a:t>
            </a:r>
          </a:p>
          <a:p>
            <a:pPr lvl="1">
              <a:buFont typeface="Wingdings" pitchFamily="2" charset="2"/>
              <a:buChar char="ü"/>
            </a:pPr>
            <a:r>
              <a:rPr lang="en-US" sz="2700" dirty="0" smtClean="0"/>
              <a:t>Analysis/Commentary</a:t>
            </a:r>
          </a:p>
          <a:p>
            <a:r>
              <a:rPr lang="en-US" sz="2700" dirty="0" smtClean="0">
                <a:solidFill>
                  <a:srgbClr val="0070C0"/>
                </a:solidFill>
              </a:rPr>
              <a:t>Conclusion</a:t>
            </a:r>
          </a:p>
          <a:p>
            <a:pPr>
              <a:buNone/>
            </a:pPr>
            <a:endParaRPr lang="en-US" sz="2800" dirty="0" smtClean="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http://www.clipart-fr.com/en/data/clipart/objects/clipart_objects_163.gif"/>
          <p:cNvPicPr>
            <a:picLocks noChangeAspect="1" noChangeArrowheads="1"/>
          </p:cNvPicPr>
          <p:nvPr/>
        </p:nvPicPr>
        <p:blipFill>
          <a:blip r:embed="rId2" cstate="print"/>
          <a:srcRect/>
          <a:stretch>
            <a:fillRect/>
          </a:stretch>
        </p:blipFill>
        <p:spPr bwMode="auto">
          <a:xfrm>
            <a:off x="4210217" y="1194969"/>
            <a:ext cx="3538120" cy="4505811"/>
          </a:xfrm>
          <a:prstGeom prst="rect">
            <a:avLst/>
          </a:prstGeom>
          <a:noFill/>
        </p:spPr>
      </p:pic>
      <p:sp>
        <p:nvSpPr>
          <p:cNvPr id="5" name="Rectangle 4"/>
          <p:cNvSpPr/>
          <p:nvPr/>
        </p:nvSpPr>
        <p:spPr>
          <a:xfrm>
            <a:off x="7747058" y="5289430"/>
            <a:ext cx="3411511" cy="923330"/>
          </a:xfrm>
          <a:prstGeom prst="rect">
            <a:avLst/>
          </a:prstGeom>
          <a:solidFill>
            <a:srgbClr val="0070C0"/>
          </a:solid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Good Luck!</a:t>
            </a:r>
            <a:endParaRPr lang="en-US" sz="5400" b="1" cap="none" spc="0" dirty="0">
              <a:ln/>
              <a:solidFill>
                <a:schemeClr val="accent3"/>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Essay Outline &amp; Checklist</a:t>
            </a:r>
            <a:endParaRPr lang="en-US" sz="3600" dirty="0"/>
          </a:p>
        </p:txBody>
      </p:sp>
      <p:graphicFrame>
        <p:nvGraphicFramePr>
          <p:cNvPr id="4" name="Object 3"/>
          <p:cNvGraphicFramePr>
            <a:graphicFrameLocks noChangeAspect="1"/>
          </p:cNvGraphicFramePr>
          <p:nvPr>
            <p:extLst>
              <p:ext uri="{D42A27DB-BD31-4B8C-83A1-F6EECF244321}">
                <p14:modId xmlns:p14="http://schemas.microsoft.com/office/powerpoint/2010/main" val="1329216571"/>
              </p:ext>
            </p:extLst>
          </p:nvPr>
        </p:nvGraphicFramePr>
        <p:xfrm>
          <a:off x="138176" y="2481410"/>
          <a:ext cx="5637935" cy="3086148"/>
        </p:xfrm>
        <a:graphic>
          <a:graphicData uri="http://schemas.openxmlformats.org/presentationml/2006/ole">
            <mc:AlternateContent xmlns:mc="http://schemas.openxmlformats.org/markup-compatibility/2006">
              <mc:Choice xmlns:v="urn:schemas-microsoft-com:vml" Requires="v">
                <p:oleObj spid="_x0000_s1027" name="Document" r:id="rId4" imgW="5956042" imgH="2995183" progId="Word.Document.12">
                  <p:embed/>
                </p:oleObj>
              </mc:Choice>
              <mc:Fallback>
                <p:oleObj name="Document" r:id="rId4" imgW="5956042" imgH="2995183" progId="Word.Document.12">
                  <p:embed/>
                  <p:pic>
                    <p:nvPicPr>
                      <p:cNvPr id="0" name=""/>
                      <p:cNvPicPr/>
                      <p:nvPr/>
                    </p:nvPicPr>
                    <p:blipFill>
                      <a:blip r:embed="rId5"/>
                      <a:stretch>
                        <a:fillRect/>
                      </a:stretch>
                    </p:blipFill>
                    <p:spPr>
                      <a:xfrm>
                        <a:off x="138176" y="2481410"/>
                        <a:ext cx="5637935" cy="3086148"/>
                      </a:xfrm>
                      <a:prstGeom prst="rect">
                        <a:avLst/>
                      </a:prstGeom>
                    </p:spPr>
                  </p:pic>
                </p:oleObj>
              </mc:Fallback>
            </mc:AlternateContent>
          </a:graphicData>
        </a:graphic>
      </p:graphicFrame>
      <p:sp>
        <p:nvSpPr>
          <p:cNvPr id="5" name="Rectangle 4"/>
          <p:cNvSpPr/>
          <p:nvPr/>
        </p:nvSpPr>
        <p:spPr>
          <a:xfrm>
            <a:off x="6002447" y="2075255"/>
            <a:ext cx="6096000" cy="3492303"/>
          </a:xfrm>
          <a:prstGeom prst="rect">
            <a:avLst/>
          </a:prstGeom>
          <a:ln>
            <a:solidFill>
              <a:schemeClr val="tx1"/>
            </a:solidFill>
          </a:ln>
        </p:spPr>
        <p:txBody>
          <a:bodyPr>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There are several vital elements to any successful essay. Those elements are listed below. Following this format will help you keep your thoughts organized and get your essay underway.</a:t>
            </a:r>
          </a:p>
          <a:p>
            <a:pPr>
              <a:lnSpc>
                <a:spcPct val="107000"/>
              </a:lnSpc>
              <a:spcAft>
                <a:spcPts val="800"/>
              </a:spcAft>
            </a:pPr>
            <a:r>
              <a:rPr lang="en-US" sz="1400" b="1" u="sng" dirty="0">
                <a:latin typeface="Calibri" panose="020F0502020204030204" pitchFamily="34" charset="0"/>
                <a:ea typeface="Calibri" panose="020F0502020204030204" pitchFamily="34" charset="0"/>
                <a:cs typeface="Times New Roman" panose="02020603050405020304" pitchFamily="18" charset="0"/>
              </a:rPr>
              <a:t>Essay Elements Definitions: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UcPeriod"/>
            </a:pPr>
            <a:r>
              <a:rPr lang="en-US" sz="1200" b="1" dirty="0">
                <a:latin typeface="Calibri" panose="020F0502020204030204" pitchFamily="34" charset="0"/>
                <a:ea typeface="Calibri" panose="020F0502020204030204" pitchFamily="34" charset="0"/>
                <a:cs typeface="Times New Roman" panose="02020603050405020304" pitchFamily="18" charset="0"/>
              </a:rPr>
              <a:t>Introduction:</a:t>
            </a:r>
            <a:r>
              <a:rPr lang="en-US" sz="1200" dirty="0">
                <a:latin typeface="Calibri" panose="020F0502020204030204" pitchFamily="34" charset="0"/>
                <a:ea typeface="Calibri" panose="020F0502020204030204" pitchFamily="34" charset="0"/>
                <a:cs typeface="Times New Roman" panose="02020603050405020304" pitchFamily="18" charset="0"/>
              </a:rPr>
              <a:t> General background info about topic, reason for reader to be interested (hook), theme/thesis statement and forecast: </a:t>
            </a:r>
          </a:p>
          <a:p>
            <a:pPr marL="342900" marR="0" lvl="0" indent="-342900">
              <a:lnSpc>
                <a:spcPct val="107000"/>
              </a:lnSpc>
              <a:spcBef>
                <a:spcPts val="0"/>
              </a:spcBef>
              <a:spcAft>
                <a:spcPts val="0"/>
              </a:spcAft>
              <a:buFont typeface="+mj-lt"/>
              <a:buAutoNum type="romanUcPeriod"/>
            </a:pPr>
            <a:r>
              <a:rPr lang="en-US" sz="1200" b="1" dirty="0">
                <a:latin typeface="Calibri" panose="020F0502020204030204" pitchFamily="34" charset="0"/>
                <a:ea typeface="Calibri" panose="020F0502020204030204" pitchFamily="34" charset="0"/>
                <a:cs typeface="Times New Roman" panose="02020603050405020304" pitchFamily="18" charset="0"/>
              </a:rPr>
              <a:t>Paragraph 1:</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b="1" i="1" dirty="0">
                <a:latin typeface="Calibri" panose="020F0502020204030204" pitchFamily="34" charset="0"/>
                <a:ea typeface="Calibri" panose="020F0502020204030204" pitchFamily="34" charset="0"/>
                <a:cs typeface="Times New Roman" panose="02020603050405020304" pitchFamily="18" charset="0"/>
              </a:rPr>
              <a:t>Topic Sentence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Calibri" panose="020F0502020204030204" pitchFamily="34" charset="0"/>
                <a:cs typeface="Times New Roman" panose="02020603050405020304" pitchFamily="18" charset="0"/>
              </a:rPr>
              <a:t>Support + Detail/example/commentary-analysis (x2-3) </a:t>
            </a:r>
          </a:p>
          <a:p>
            <a:pPr marL="342900" marR="0" lvl="0" indent="-342900">
              <a:lnSpc>
                <a:spcPct val="107000"/>
              </a:lnSpc>
              <a:spcBef>
                <a:spcPts val="0"/>
              </a:spcBef>
              <a:spcAft>
                <a:spcPts val="0"/>
              </a:spcAft>
              <a:buFont typeface="+mj-lt"/>
              <a:buAutoNum type="romanUcPeriod"/>
            </a:pPr>
            <a:r>
              <a:rPr lang="en-US" sz="1200" b="1" dirty="0">
                <a:latin typeface="Calibri" panose="020F0502020204030204" pitchFamily="34" charset="0"/>
                <a:ea typeface="Calibri" panose="020F0502020204030204" pitchFamily="34" charset="0"/>
                <a:cs typeface="Times New Roman" panose="02020603050405020304" pitchFamily="18" charset="0"/>
              </a:rPr>
              <a:t>Paragraph 2:</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b="1" i="1" dirty="0">
                <a:latin typeface="Calibri" panose="020F0502020204030204" pitchFamily="34" charset="0"/>
                <a:ea typeface="Calibri" panose="020F0502020204030204" pitchFamily="34" charset="0"/>
                <a:cs typeface="Times New Roman" panose="02020603050405020304" pitchFamily="18" charset="0"/>
              </a:rPr>
              <a:t>Topic Sentence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Calibri" panose="020F0502020204030204" pitchFamily="34" charset="0"/>
                <a:cs typeface="Times New Roman" panose="02020603050405020304" pitchFamily="18" charset="0"/>
              </a:rPr>
              <a:t>Support + Detail/example/commentary-analysis (x2-3) </a:t>
            </a:r>
          </a:p>
          <a:p>
            <a:pPr marL="342900" marR="0" lvl="0" indent="-342900">
              <a:lnSpc>
                <a:spcPct val="107000"/>
              </a:lnSpc>
              <a:spcBef>
                <a:spcPts val="0"/>
              </a:spcBef>
              <a:spcAft>
                <a:spcPts val="0"/>
              </a:spcAft>
              <a:buFont typeface="+mj-lt"/>
              <a:buAutoNum type="romanUcPeriod"/>
            </a:pPr>
            <a:r>
              <a:rPr lang="en-US" sz="1200" b="1" dirty="0">
                <a:latin typeface="Calibri" panose="020F0502020204030204" pitchFamily="34" charset="0"/>
                <a:ea typeface="Calibri" panose="020F0502020204030204" pitchFamily="34" charset="0"/>
                <a:cs typeface="Times New Roman" panose="02020603050405020304" pitchFamily="18" charset="0"/>
              </a:rPr>
              <a:t>Paragraph 3:</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b="1" i="1" dirty="0">
                <a:latin typeface="Calibri" panose="020F0502020204030204" pitchFamily="34" charset="0"/>
                <a:ea typeface="Calibri" panose="020F0502020204030204" pitchFamily="34" charset="0"/>
                <a:cs typeface="Times New Roman" panose="02020603050405020304" pitchFamily="18" charset="0"/>
              </a:rPr>
              <a:t>Topic Sentence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latin typeface="Calibri" panose="020F0502020204030204" pitchFamily="34" charset="0"/>
                <a:ea typeface="Calibri" panose="020F0502020204030204" pitchFamily="34" charset="0"/>
                <a:cs typeface="Times New Roman" panose="02020603050405020304" pitchFamily="18" charset="0"/>
              </a:rPr>
              <a:t>Support + Detail/example/commentary-analysis (x2-3) </a:t>
            </a:r>
          </a:p>
          <a:p>
            <a:pPr marL="342900" marR="0" lvl="0" indent="-342900">
              <a:lnSpc>
                <a:spcPct val="107000"/>
              </a:lnSpc>
              <a:spcBef>
                <a:spcPts val="0"/>
              </a:spcBef>
              <a:spcAft>
                <a:spcPts val="800"/>
              </a:spcAft>
              <a:buFont typeface="+mj-lt"/>
              <a:buAutoNum type="romanUcPeriod"/>
            </a:pPr>
            <a:r>
              <a:rPr lang="en-US" sz="1200" b="1" dirty="0">
                <a:latin typeface="Calibri" panose="020F0502020204030204" pitchFamily="34" charset="0"/>
                <a:ea typeface="Calibri" panose="020F0502020204030204" pitchFamily="34" charset="0"/>
                <a:cs typeface="Times New Roman" panose="02020603050405020304" pitchFamily="18" charset="0"/>
              </a:rPr>
              <a:t>Concluding Paragraph</a:t>
            </a:r>
            <a:r>
              <a:rPr lang="en-US" sz="1200" dirty="0">
                <a:latin typeface="Calibri" panose="020F0502020204030204" pitchFamily="34" charset="0"/>
                <a:ea typeface="Calibri" panose="020F0502020204030204" pitchFamily="34" charset="0"/>
                <a:cs typeface="Times New Roman" panose="02020603050405020304" pitchFamily="18" charset="0"/>
              </a:rPr>
              <a:t> re-state theme/thesis statement: Summary of main points, return to general context, wrap-up of essay, etc.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38176" y="2002179"/>
            <a:ext cx="1860446" cy="388696"/>
          </a:xfrm>
          <a:prstGeom prst="rect">
            <a:avLst/>
          </a:prstGeom>
        </p:spPr>
        <p:txBody>
          <a:bodyPr wrap="none">
            <a:spAutoFit/>
          </a:bodyPr>
          <a:lstStyle/>
          <a:p>
            <a:pPr>
              <a:lnSpc>
                <a:spcPct val="107000"/>
              </a:lnSpc>
              <a:spcAft>
                <a:spcPts val="800"/>
              </a:spcAft>
            </a:pPr>
            <a:r>
              <a:rPr lang="en-US" b="1" u="sng" dirty="0">
                <a:latin typeface="Calibri" panose="020F0502020204030204" pitchFamily="34" charset="0"/>
                <a:ea typeface="Calibri" panose="020F0502020204030204" pitchFamily="34" charset="0"/>
                <a:cs typeface="Times New Roman" panose="02020603050405020304" pitchFamily="18" charset="0"/>
              </a:rPr>
              <a:t>Outline Checklist: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rved Up Arrow 6"/>
          <p:cNvSpPr/>
          <p:nvPr/>
        </p:nvSpPr>
        <p:spPr>
          <a:xfrm>
            <a:off x="4083112" y="5763150"/>
            <a:ext cx="3838670" cy="9147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6708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1 - Introductory Paragraph</a:t>
            </a:r>
            <a:endParaRPr lang="en-US" sz="6000" dirty="0"/>
          </a:p>
        </p:txBody>
      </p:sp>
      <p:sp>
        <p:nvSpPr>
          <p:cNvPr id="3" name="Content Placeholder 2"/>
          <p:cNvSpPr>
            <a:spLocks noGrp="1"/>
          </p:cNvSpPr>
          <p:nvPr>
            <p:ph idx="1"/>
          </p:nvPr>
        </p:nvSpPr>
        <p:spPr/>
        <p:txBody>
          <a:bodyPr>
            <a:normAutofit/>
          </a:bodyPr>
          <a:lstStyle/>
          <a:p>
            <a:r>
              <a:rPr lang="en-CA" sz="3200" dirty="0" smtClean="0"/>
              <a:t>Captures the readers attention</a:t>
            </a:r>
          </a:p>
          <a:p>
            <a:r>
              <a:rPr lang="en-CA" sz="3200" dirty="0" smtClean="0"/>
              <a:t>Sets a tone </a:t>
            </a:r>
            <a:r>
              <a:rPr lang="en-CA" sz="3200" dirty="0" smtClean="0"/>
              <a:t>(serious, light, call to action)</a:t>
            </a:r>
            <a:endParaRPr lang="en-CA" sz="3200" dirty="0" smtClean="0"/>
          </a:p>
          <a:p>
            <a:r>
              <a:rPr lang="en-CA" sz="3200" dirty="0" smtClean="0"/>
              <a:t>Provides general background information</a:t>
            </a:r>
          </a:p>
          <a:p>
            <a:r>
              <a:rPr lang="en-CA" sz="3200" dirty="0" smtClean="0"/>
              <a:t>Asserts a thesis/theme</a:t>
            </a:r>
          </a:p>
          <a:p>
            <a:r>
              <a:rPr lang="en-CA" sz="3200" dirty="0" smtClean="0"/>
              <a:t>Indicates what is to follow in the main </a:t>
            </a:r>
            <a:r>
              <a:rPr lang="en-CA" sz="3200" dirty="0" smtClean="0"/>
              <a:t>body</a:t>
            </a:r>
          </a:p>
          <a:p>
            <a:pPr lvl="1"/>
            <a:r>
              <a:rPr lang="en-CA" sz="3000" dirty="0" smtClean="0"/>
              <a:t>Forecast</a:t>
            </a:r>
            <a:endParaRPr lang="en-CA" sz="3000" dirty="0"/>
          </a:p>
        </p:txBody>
      </p:sp>
      <p:pic>
        <p:nvPicPr>
          <p:cNvPr id="3074" name="Picture 2" descr="http://www.animated-gifs.eu/leisure-circus-clowns-1/0006.gif"/>
          <p:cNvPicPr>
            <a:picLocks noChangeAspect="1" noChangeArrowheads="1" noCrop="1"/>
          </p:cNvPicPr>
          <p:nvPr/>
        </p:nvPicPr>
        <p:blipFill>
          <a:blip r:embed="rId2" cstate="print"/>
          <a:srcRect/>
          <a:stretch>
            <a:fillRect/>
          </a:stretch>
        </p:blipFill>
        <p:spPr bwMode="auto">
          <a:xfrm>
            <a:off x="8685965" y="2426117"/>
            <a:ext cx="2971800" cy="2971801"/>
          </a:xfrm>
          <a:prstGeom prst="rect">
            <a:avLst/>
          </a:prstGeom>
          <a:noFill/>
        </p:spPr>
      </p:pic>
    </p:spTree>
    <p:extLst>
      <p:ext uri="{BB962C8B-B14F-4D97-AF65-F5344CB8AC3E}">
        <p14:creationId xmlns:p14="http://schemas.microsoft.com/office/powerpoint/2010/main" val="29024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smtClean="0"/>
              <a:t>Opening Sentence</a:t>
            </a:r>
            <a:endParaRPr lang="en-CA" sz="6000" dirty="0"/>
          </a:p>
        </p:txBody>
      </p:sp>
      <p:sp>
        <p:nvSpPr>
          <p:cNvPr id="3" name="Content Placeholder 2"/>
          <p:cNvSpPr>
            <a:spLocks noGrp="1"/>
          </p:cNvSpPr>
          <p:nvPr>
            <p:ph idx="1"/>
          </p:nvPr>
        </p:nvSpPr>
        <p:spPr>
          <a:xfrm>
            <a:off x="1280160" y="2010269"/>
            <a:ext cx="9628632" cy="4510847"/>
          </a:xfrm>
        </p:spPr>
        <p:txBody>
          <a:bodyPr>
            <a:noAutofit/>
          </a:bodyPr>
          <a:lstStyle/>
          <a:p>
            <a:r>
              <a:rPr lang="en-CA" sz="2400" dirty="0" smtClean="0"/>
              <a:t> Ideally, the opening sentences of an essay set a tone appropriate to the topic and audience and communicate information that can guide readers toward the purpose of the essay. Sometimes writers begin with an introduction to the general topic </a:t>
            </a:r>
            <a:r>
              <a:rPr lang="en-CA" sz="2400" dirty="0" smtClean="0">
                <a:solidFill>
                  <a:srgbClr val="FF0000"/>
                </a:solidFill>
              </a:rPr>
              <a:t>(think THEME!) </a:t>
            </a:r>
            <a:r>
              <a:rPr lang="en-CA" sz="2400" dirty="0" smtClean="0"/>
              <a:t>and then narrow the ideas to the more precise topic.</a:t>
            </a:r>
          </a:p>
          <a:p>
            <a:r>
              <a:rPr lang="en-CA" sz="2400" dirty="0" smtClean="0">
                <a:solidFill>
                  <a:srgbClr val="FF0000"/>
                </a:solidFill>
              </a:rPr>
              <a:t>Hook:</a:t>
            </a:r>
            <a:r>
              <a:rPr lang="en-CA" sz="2400" dirty="0" smtClean="0"/>
              <a:t> perhaps use a quote (not Yoda…but of someone </a:t>
            </a:r>
            <a:r>
              <a:rPr lang="en-CA" sz="2400" dirty="0" smtClean="0"/>
              <a:t>significant) – </a:t>
            </a:r>
            <a:r>
              <a:rPr lang="en-CA" sz="2400" dirty="0" smtClean="0"/>
              <a:t>scholars, leaders etc</a:t>
            </a:r>
            <a:r>
              <a:rPr lang="en-CA" sz="2400" dirty="0" smtClean="0"/>
              <a:t>.; or stats, or background information</a:t>
            </a:r>
            <a:endParaRPr lang="en-CA" sz="2400" dirty="0" smtClean="0"/>
          </a:p>
          <a:p>
            <a:r>
              <a:rPr lang="en-CA" sz="2400" dirty="0" smtClean="0"/>
              <a:t>You want to keep the reader READING! Therefore, </a:t>
            </a:r>
            <a:r>
              <a:rPr lang="en-CA" sz="2400" dirty="0" smtClean="0">
                <a:solidFill>
                  <a:srgbClr val="FF0000"/>
                </a:solidFill>
              </a:rPr>
              <a:t>avoid mundane clichés</a:t>
            </a:r>
            <a:r>
              <a:rPr lang="en-CA" sz="2400" dirty="0" smtClean="0"/>
              <a:t>:</a:t>
            </a:r>
          </a:p>
          <a:p>
            <a:pPr>
              <a:buNone/>
            </a:pPr>
            <a:r>
              <a:rPr lang="en-CA" sz="2400" dirty="0" smtClean="0">
                <a:solidFill>
                  <a:srgbClr val="7030A0"/>
                </a:solidFill>
              </a:rPr>
              <a:t>“Throughout history, there have been conflicts” </a:t>
            </a:r>
          </a:p>
          <a:p>
            <a:pPr marL="0" indent="0">
              <a:buNone/>
            </a:pPr>
            <a:r>
              <a:rPr lang="en-CA" sz="2400" dirty="0" smtClean="0">
                <a:solidFill>
                  <a:srgbClr val="FF0000"/>
                </a:solidFill>
              </a:rPr>
              <a:t>…Background </a:t>
            </a:r>
            <a:r>
              <a:rPr lang="en-CA" sz="2400" dirty="0" smtClean="0">
                <a:solidFill>
                  <a:srgbClr val="FF0000"/>
                </a:solidFill>
              </a:rPr>
              <a:t>information</a:t>
            </a:r>
            <a:r>
              <a:rPr lang="en-CA" sz="2400" dirty="0" smtClean="0"/>
              <a:t>: reference the title, author or characters</a:t>
            </a:r>
          </a:p>
          <a:p>
            <a:endParaRPr lang="en-CA" sz="2400" dirty="0"/>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sz="6000" dirty="0" smtClean="0"/>
              <a:t>Thesis/Theme Statement</a:t>
            </a:r>
            <a:endParaRPr lang="en-CA" sz="6000" dirty="0"/>
          </a:p>
        </p:txBody>
      </p:sp>
      <p:sp>
        <p:nvSpPr>
          <p:cNvPr id="6" name="Content Placeholder 5"/>
          <p:cNvSpPr>
            <a:spLocks noGrp="1"/>
          </p:cNvSpPr>
          <p:nvPr>
            <p:ph idx="1"/>
          </p:nvPr>
        </p:nvSpPr>
        <p:spPr>
          <a:xfrm>
            <a:off x="1280160" y="2190750"/>
            <a:ext cx="9628632" cy="2862514"/>
          </a:xfrm>
        </p:spPr>
        <p:txBody>
          <a:bodyPr>
            <a:noAutofit/>
          </a:bodyPr>
          <a:lstStyle/>
          <a:p>
            <a:r>
              <a:rPr lang="en-CA" sz="2800" dirty="0" smtClean="0"/>
              <a:t>A </a:t>
            </a:r>
            <a:r>
              <a:rPr lang="en-CA" sz="2800" dirty="0" smtClean="0">
                <a:solidFill>
                  <a:srgbClr val="FF0000"/>
                </a:solidFill>
              </a:rPr>
              <a:t>thesis/theme</a:t>
            </a:r>
            <a:r>
              <a:rPr lang="en-CA" sz="2800" dirty="0" smtClean="0"/>
              <a:t> is a clearly worded answer to a question and/or a clearly worded declaration of the view(s)/ideas a writer will substantiate, assert, or prove in a paper. A thesis forecasts and focuses the essay that follows</a:t>
            </a:r>
          </a:p>
          <a:p>
            <a:r>
              <a:rPr lang="en-CA" sz="2800" dirty="0" smtClean="0"/>
              <a:t>Rather than simply setting up an essay that reiterates information already familiar to the writer and readers, </a:t>
            </a:r>
            <a:r>
              <a:rPr lang="en-CA" sz="2800" dirty="0" smtClean="0">
                <a:solidFill>
                  <a:srgbClr val="FF0000"/>
                </a:solidFill>
              </a:rPr>
              <a:t>a strong thesis/theme </a:t>
            </a:r>
            <a:r>
              <a:rPr lang="en-CA" sz="2800" dirty="0" smtClean="0"/>
              <a:t>captures an insight or an approach to a topic that is unique and that is persuasively supported by the evidence and analysis that follow</a:t>
            </a:r>
            <a:endParaRPr lang="en-CA" sz="2800" dirty="0"/>
          </a:p>
        </p:txBody>
      </p:sp>
    </p:spTree>
    <p:extLst>
      <p:ext uri="{BB962C8B-B14F-4D97-AF65-F5344CB8AC3E}">
        <p14:creationId xmlns:p14="http://schemas.microsoft.com/office/powerpoint/2010/main" val="14574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smtClean="0"/>
              <a:t>Thesis/Theme Examples</a:t>
            </a:r>
            <a:endParaRPr lang="en-CA" sz="6000" dirty="0"/>
          </a:p>
        </p:txBody>
      </p:sp>
      <p:sp>
        <p:nvSpPr>
          <p:cNvPr id="3" name="Rectangle 2"/>
          <p:cNvSpPr/>
          <p:nvPr/>
        </p:nvSpPr>
        <p:spPr>
          <a:xfrm>
            <a:off x="1503953" y="1936860"/>
            <a:ext cx="9240252" cy="5693866"/>
          </a:xfrm>
          <a:prstGeom prst="rect">
            <a:avLst/>
          </a:prstGeom>
        </p:spPr>
        <p:txBody>
          <a:bodyPr wrap="square">
            <a:spAutoFit/>
          </a:bodyPr>
          <a:lstStyle/>
          <a:p>
            <a:r>
              <a:rPr lang="en-CA" sz="2800" b="1" dirty="0" smtClean="0">
                <a:solidFill>
                  <a:srgbClr val="FF0000"/>
                </a:solidFill>
              </a:rPr>
              <a:t>Prompt: </a:t>
            </a:r>
            <a:r>
              <a:rPr lang="en-CA" sz="2800" dirty="0" smtClean="0">
                <a:solidFill>
                  <a:srgbClr val="0070C0"/>
                </a:solidFill>
              </a:rPr>
              <a:t>Discuss the changes in the character of Scout in Harper Lee’s </a:t>
            </a:r>
            <a:r>
              <a:rPr lang="en-CA" sz="2800" i="1" dirty="0" smtClean="0">
                <a:solidFill>
                  <a:srgbClr val="0070C0"/>
                </a:solidFill>
              </a:rPr>
              <a:t>To Kill a Mockingbird</a:t>
            </a:r>
            <a:r>
              <a:rPr lang="en-CA" sz="2800" dirty="0" smtClean="0">
                <a:solidFill>
                  <a:srgbClr val="0070C0"/>
                </a:solidFill>
              </a:rPr>
              <a:t>.</a:t>
            </a:r>
          </a:p>
          <a:p>
            <a:endParaRPr lang="en-CA" sz="2800" b="1" dirty="0" smtClean="0"/>
          </a:p>
          <a:p>
            <a:r>
              <a:rPr lang="en-CA" sz="2800" b="1" dirty="0" smtClean="0">
                <a:solidFill>
                  <a:srgbClr val="FF0000"/>
                </a:solidFill>
              </a:rPr>
              <a:t>Weak Thesis: </a:t>
            </a:r>
            <a:r>
              <a:rPr lang="en-CA" sz="2800" dirty="0" smtClean="0"/>
              <a:t>In the book </a:t>
            </a:r>
            <a:r>
              <a:rPr lang="en-CA" sz="2800" i="1" dirty="0" smtClean="0"/>
              <a:t>To Kill a Mockingbird, </a:t>
            </a:r>
            <a:r>
              <a:rPr lang="en-CA" sz="2800" dirty="0" smtClean="0"/>
              <a:t>by Harper Lee, Scout changes a great deal.</a:t>
            </a:r>
          </a:p>
          <a:p>
            <a:endParaRPr lang="en-CA" sz="2800" b="1" dirty="0" smtClean="0"/>
          </a:p>
          <a:p>
            <a:r>
              <a:rPr lang="en-CA" sz="2800" b="1" dirty="0" smtClean="0">
                <a:solidFill>
                  <a:srgbClr val="FF0000"/>
                </a:solidFill>
              </a:rPr>
              <a:t>Commentary: </a:t>
            </a:r>
            <a:r>
              <a:rPr lang="en-CA" sz="2800" dirty="0" smtClean="0"/>
              <a:t>The question of how Scout changes—exactly what the changes are—is not addressed by the thesis. While the statement does acknowledge that Scout changes, no indication of precisely how she changes is included. The thesis is overly general—“safe,” but not yet “strong.”</a:t>
            </a:r>
          </a:p>
          <a:p>
            <a:endParaRPr lang="en-CA" sz="2800" b="1" dirty="0" smtClean="0"/>
          </a:p>
          <a:p>
            <a:endParaRPr lang="en-CA"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9526" y="1884201"/>
            <a:ext cx="9119937" cy="2862322"/>
          </a:xfrm>
          <a:prstGeom prst="rect">
            <a:avLst/>
          </a:prstGeom>
        </p:spPr>
        <p:txBody>
          <a:bodyPr wrap="square">
            <a:spAutoFit/>
          </a:bodyPr>
          <a:lstStyle/>
          <a:p>
            <a:r>
              <a:rPr lang="en-CA" sz="3600" dirty="0" smtClean="0">
                <a:solidFill>
                  <a:srgbClr val="FF0000"/>
                </a:solidFill>
              </a:rPr>
              <a:t>Stronger Thesis/Theme: </a:t>
            </a:r>
            <a:r>
              <a:rPr lang="en-CA" sz="3600" dirty="0" smtClean="0"/>
              <a:t>In Harper Lee’s </a:t>
            </a:r>
            <a:r>
              <a:rPr lang="en-CA" sz="3600" i="1" dirty="0" smtClean="0"/>
              <a:t>To Kill a Mockingbird</a:t>
            </a:r>
            <a:r>
              <a:rPr lang="en-CA" sz="3600" dirty="0" smtClean="0"/>
              <a:t>, Scout develops from a naive girl dependent upon the ideas of others to shape her view of the world, to an independent thinking individual with convictions of her own.</a:t>
            </a:r>
            <a:endParaRPr lang="en-CA"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smtClean="0"/>
              <a:t>Forecast</a:t>
            </a:r>
            <a:endParaRPr lang="en-CA" sz="6000" dirty="0"/>
          </a:p>
        </p:txBody>
      </p:sp>
      <p:sp>
        <p:nvSpPr>
          <p:cNvPr id="3" name="Content Placeholder 2"/>
          <p:cNvSpPr>
            <a:spLocks noGrp="1"/>
          </p:cNvSpPr>
          <p:nvPr>
            <p:ph idx="1"/>
          </p:nvPr>
        </p:nvSpPr>
        <p:spPr>
          <a:xfrm>
            <a:off x="2098335" y="2551707"/>
            <a:ext cx="9628632" cy="3343782"/>
          </a:xfrm>
        </p:spPr>
        <p:txBody>
          <a:bodyPr>
            <a:noAutofit/>
          </a:bodyPr>
          <a:lstStyle/>
          <a:p>
            <a:pPr>
              <a:spcBef>
                <a:spcPts val="600"/>
              </a:spcBef>
              <a:buNone/>
            </a:pPr>
            <a:r>
              <a:rPr lang="en-CA" sz="3200" dirty="0" smtClean="0"/>
              <a:t>   A forecast outlines the subtopics of support that will follow in the essay and does so </a:t>
            </a:r>
            <a:r>
              <a:rPr lang="en-CA" sz="3200" dirty="0" smtClean="0">
                <a:solidFill>
                  <a:srgbClr val="FF0000"/>
                </a:solidFill>
              </a:rPr>
              <a:t>in the order in which they appear</a:t>
            </a:r>
            <a:r>
              <a:rPr lang="en-CA" sz="3200" dirty="0" smtClean="0"/>
              <a:t>. </a:t>
            </a:r>
          </a:p>
          <a:p>
            <a:pPr>
              <a:spcBef>
                <a:spcPts val="600"/>
              </a:spcBef>
              <a:buNone/>
            </a:pPr>
            <a:r>
              <a:rPr lang="en-CA" sz="3200" dirty="0" smtClean="0"/>
              <a:t>   Forecasts need not be overly detailed or cumbersome. They should simply </a:t>
            </a:r>
            <a:r>
              <a:rPr lang="en-CA" sz="3200" dirty="0" smtClean="0">
                <a:solidFill>
                  <a:srgbClr val="FF0000"/>
                </a:solidFill>
              </a:rPr>
              <a:t>notify readers of what lies ahead </a:t>
            </a:r>
            <a:r>
              <a:rPr lang="en-CA" sz="3200" dirty="0" smtClean="0"/>
              <a:t>in a concise and manageable statement. </a:t>
            </a:r>
            <a:endParaRPr lang="en-CA" sz="3200" dirty="0"/>
          </a:p>
        </p:txBody>
      </p:sp>
      <p:pic>
        <p:nvPicPr>
          <p:cNvPr id="22530" name="Picture 2" descr="http://x6c.xanga.com/a1cd252ad5730110790138/m78851434.gif"/>
          <p:cNvPicPr>
            <a:picLocks noChangeAspect="1" noChangeArrowheads="1"/>
          </p:cNvPicPr>
          <p:nvPr/>
        </p:nvPicPr>
        <p:blipFill>
          <a:blip r:embed="rId2" cstate="print"/>
          <a:srcRect/>
          <a:stretch>
            <a:fillRect/>
          </a:stretch>
        </p:blipFill>
        <p:spPr bwMode="auto">
          <a:xfrm>
            <a:off x="336054" y="2997872"/>
            <a:ext cx="1905000" cy="18383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3462902">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TS103462902</Template>
  <TotalTime>0</TotalTime>
  <Words>1375</Words>
  <Application>Microsoft Office PowerPoint</Application>
  <PresentationFormat>Widescreen</PresentationFormat>
  <Paragraphs>94</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Times New Roman</vt:lpstr>
      <vt:lpstr>Wingdings</vt:lpstr>
      <vt:lpstr>TS103462902</vt:lpstr>
      <vt:lpstr>Document</vt:lpstr>
      <vt:lpstr>Parts of an Essay</vt:lpstr>
      <vt:lpstr>Agenda</vt:lpstr>
      <vt:lpstr>Essay Outline &amp; Checklist</vt:lpstr>
      <vt:lpstr>1 - Introductory Paragraph</vt:lpstr>
      <vt:lpstr>Opening Sentence</vt:lpstr>
      <vt:lpstr>Thesis/Theme Statement</vt:lpstr>
      <vt:lpstr>Thesis/Theme Examples</vt:lpstr>
      <vt:lpstr>PowerPoint Presentation</vt:lpstr>
      <vt:lpstr>Forecast</vt:lpstr>
      <vt:lpstr>Example</vt:lpstr>
      <vt:lpstr>Opening Paragraph Exemplar</vt:lpstr>
      <vt:lpstr>2 – Essay Body</vt:lpstr>
      <vt:lpstr>Topic Sentence</vt:lpstr>
      <vt:lpstr>Example</vt:lpstr>
      <vt:lpstr>PowerPoint Presentation</vt:lpstr>
      <vt:lpstr>Analysis/Commentary</vt:lpstr>
      <vt:lpstr>Support/Evidence</vt:lpstr>
      <vt:lpstr>Conclusion</vt:lpstr>
      <vt:lpstr>Example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2012-11-29T16:36:39Z</dcterms:created>
  <dcterms:modified xsi:type="dcterms:W3CDTF">2017-01-16T21:00:58Z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